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26"/>
  </p:handoutMasterIdLst>
  <p:sldIdLst>
    <p:sldId id="311" r:id="rId3"/>
    <p:sldId id="258" r:id="rId4"/>
    <p:sldId id="335" r:id="rId6"/>
    <p:sldId id="329" r:id="rId7"/>
    <p:sldId id="344" r:id="rId8"/>
    <p:sldId id="352" r:id="rId9"/>
    <p:sldId id="353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36" r:id="rId18"/>
    <p:sldId id="362" r:id="rId19"/>
    <p:sldId id="364" r:id="rId20"/>
    <p:sldId id="363" r:id="rId21"/>
    <p:sldId id="337" r:id="rId22"/>
    <p:sldId id="339" r:id="rId23"/>
    <p:sldId id="338" r:id="rId24"/>
    <p:sldId id="321" r:id="rId25"/>
  </p:sldIdLst>
  <p:sldSz cx="12192000" cy="6858000"/>
  <p:notesSz cx="6858000" cy="9144000"/>
  <p:embeddedFontLst>
    <p:embeddedFont>
      <p:font typeface="FZCuHeiSongS-B-GB" panose="02000000000000000000" pitchFamily="2" charset="-122"/>
      <p:regular r:id="rId30"/>
    </p:embeddedFont>
    <p:embeddedFont>
      <p:font typeface="方正宝黑体 简 Medium" panose="02010600010101010101" charset="-122"/>
      <p:regular r:id="rId31"/>
    </p:embeddedFont>
    <p:embeddedFont>
      <p:font typeface="FZCHSJW--GB1-0" panose="02000000000000000000" charset="-122"/>
      <p:regular r:id="rId32"/>
    </p:embeddedFont>
    <p:embeddedFont>
      <p:font typeface="字魂105号-简雅黑" panose="00000500000000000000" pitchFamily="2" charset="-122"/>
      <p:regular r:id="rId33"/>
    </p:embeddedFont>
    <p:embeddedFont>
      <p:font typeface="FZDaWeiTiS-R-GB" panose="02000000000000000000" pitchFamily="2" charset="-122"/>
      <p:regular r:id="rId34"/>
    </p:embeddedFont>
    <p:embeddedFont>
      <p:font typeface="MingLiU_MSCS-ExtB" panose="02020500000000000000" charset="-120"/>
      <p:regular r:id="rId35"/>
    </p:embeddedFont>
    <p:embeddedFont>
      <p:font typeface="黑体" panose="02010609060101010101" charset="-122"/>
      <p:regular r:id="rId36"/>
    </p:embeddedFont>
    <p:embeddedFont>
      <p:font typeface="等线" panose="02010600030101010101" charset="-122"/>
      <p:regular r:id="rId37"/>
    </p:embeddedFont>
    <p:embeddedFont>
      <p:font typeface="等线 Light" panose="02010600030101010101" charset="-122"/>
      <p:regular r:id="rId38"/>
    </p:embeddedFont>
    <p:embeddedFont>
      <p:font typeface="方正小标宋简体" panose="02000000000000000000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921E24"/>
    <a:srgbClr val="911E22"/>
    <a:srgbClr val="921E23"/>
    <a:srgbClr val="7F161B"/>
    <a:srgbClr val="9A0000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4"/>
    <p:restoredTop sz="94701"/>
  </p:normalViewPr>
  <p:slideViewPr>
    <p:cSldViewPr snapToGrid="0" showGuides="1">
      <p:cViewPr varScale="1">
        <p:scale>
          <a:sx n="71" d="100"/>
          <a:sy n="71" d="100"/>
        </p:scale>
        <p:origin x="36" y="144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3" Type="http://schemas.openxmlformats.org/officeDocument/2006/relationships/font" Target="fonts/font14.fntdata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" Target="slides/slide2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928E-0BFA-DF48-A79A-5B21C766069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ED0A-EC1A-2747-9589-0DAC504CCAB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EA84-4CAB-F842-9993-897AF6E0407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DD976-EC72-864F-8AF5-81FC9566035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0FA74-6FDD-5942-B35C-813168F8666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2595-42B8-5747-B032-7CDF3EF705E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A183-D7D1-6E4B-954F-8CECF6708F0B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8D98E-D22E-B745-BAB8-4E85C6860B4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3174-3A64-044B-A885-73BAFB19339B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9775-5832-E544-B010-559254C08ED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6345-A683-9441-95A7-D70E8EEB70E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92BEC-83EF-CB48-9916-C5C320C9DAD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image" Target="../media/image4.pn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" y="-23442"/>
            <a:ext cx="12192000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72693" y="3850625"/>
            <a:ext cx="2331445" cy="407395"/>
            <a:chOff x="7763" y="9856"/>
            <a:chExt cx="3141" cy="562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86F5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99" y="9866"/>
              <a:ext cx="1544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9A000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方正宝黑体 简 Medium" panose="02010600010101010101" charset="-122"/>
                </a:rPr>
                <a:t>汇报人</a:t>
              </a:r>
              <a:endParaRPr lang="zh-CN" altLang="en-US" sz="2000" dirty="0">
                <a:solidFill>
                  <a:srgbClr val="9A000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2057720" y="3857892"/>
            <a:ext cx="100839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FZCHSJW--GB1-0" panose="02000000000000000000" charset="-122"/>
                <a:ea typeface="FZCuHeiSongS-B-GB" panose="02000000000000000000" pitchFamily="2" charset="-122"/>
                <a:cs typeface="方正宝黑体 简 Medium" panose="02010600010101010101" charset="-122"/>
              </a:rPr>
              <a:t>第二组</a:t>
            </a:r>
            <a:endParaRPr lang="zh-CN" altLang="en-US" sz="2000" dirty="0">
              <a:solidFill>
                <a:schemeClr val="bg1"/>
              </a:solidFill>
              <a:latin typeface="FZCHSJW--GB1-0" panose="02000000000000000000" charset="-122"/>
              <a:ea typeface="FZCuHeiSongS-B-GB" panose="02000000000000000000" pitchFamily="2" charset="-122"/>
              <a:cs typeface="方正宝黑体 简 Medium" panose="0201060001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5363" y="4384328"/>
            <a:ext cx="21691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2025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11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sz="20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5363" y="1906649"/>
            <a:ext cx="884394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软件工程课程实践第四阶段报告</a:t>
            </a:r>
            <a:endParaRPr lang="zh-CN" altLang="en-GB" sz="4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博雅市集</a:t>
            </a:r>
            <a:endParaRPr lang="zh-CN" altLang="en-US" sz="4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alphaModFix amt="35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>
          <a:xfrm>
            <a:off x="127614" y="4913958"/>
            <a:ext cx="11936772" cy="201148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5113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界面测试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5802630" cy="5645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5113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性能测试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7715250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5113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压力测试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6324600" cy="485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6031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测试结果分析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795"/>
            <a:ext cx="6048000" cy="37054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201420"/>
            <a:ext cx="5861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需求覆盖分析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40" y="1661795"/>
            <a:ext cx="6048000" cy="29935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47740" y="1201420"/>
            <a:ext cx="5861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缺陷分析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69494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测试结果综合评价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4385" y="1201420"/>
            <a:ext cx="108540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软件能力。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博雅市集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校园闲置交易平台已具备核心功能运行能力，完全满足基础使用需求。前端功能响应及时，验证机制有效，内容展示完整，核心流程无卡顿。后端接口均能按预期返回数据，错误处理逻辑规范。性能方面，功能实现、响应、渲染、消息接收等均迅速且稳定。兼容性上，平台可在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各主流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主流浏览器中正常运行，响应式布局适配不同窗口尺寸。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缺陷和限制。主要集中在功能细节和未完成模块：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商品状态显示存在视觉偏差；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收藏功能存在状态同步问题；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部分规划功能尚未完成开发；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搜索功能仅支持关键词匹配，有待提升；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消息模块部分测试用例因接口开发进度未完全执行。核心交易流程未受影响，平台仍可正常使用。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已达成预定核心目标，核心功能均已实现并通过测试，性能稳定、兼容性良好。当前存在的缺陷多为功能细节和用户体验层面的问题，且均可通过短期优化修复；未完成的进阶扩展需求不影响核心交易流程的使用。建议在交付后按优先级推进缺陷修复和功能优化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8712629" cy="1882835"/>
            <a:chOff x="1209755" y="4179558"/>
            <a:chExt cx="871262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02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839724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项目进度展示</a:t>
              </a:r>
              <a:r>
                <a:rPr lang="en-US" alt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&amp;</a:t>
              </a:r>
              <a:r>
                <a:rPr lang="en-US" alt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GitHub</a:t>
              </a:r>
              <a:r>
                <a:rPr lang="zh-CN" altLang="en-US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项目状态展示</a:t>
              </a:r>
              <a:endParaRPr lang="zh-CN" altLang="en-US" sz="4000" b="1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7408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项目进度展示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甘特图执行情况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909" r="4934"/>
          <a:stretch>
            <a:fillRect/>
          </a:stretch>
        </p:blipFill>
        <p:spPr>
          <a:xfrm>
            <a:off x="794311" y="1201495"/>
            <a:ext cx="9932894" cy="494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477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GitHub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项目状态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展示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420"/>
            <a:ext cx="12192000" cy="4708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71666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GitHub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项目状态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展示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——kanban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6436360" cy="5685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6624749" cy="1882835"/>
            <a:chOff x="1209755" y="4179558"/>
            <a:chExt cx="662474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03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630936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b="1" dirty="0">
                  <a:latin typeface="MingLiU_MSCS-ExtB" panose="02020500000000000000" charset="-120"/>
                  <a:ea typeface="MingLiU_MSCS-ExtB" panose="02020500000000000000" charset="-120"/>
                </a:rPr>
                <a:t>新增或改动的设计分析介绍</a:t>
              </a:r>
              <a:endParaRPr lang="zh-CN" altLang="en-US" sz="4000" b="1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/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>
            <p:custDataLst>
              <p:tags r:id="rId1"/>
            </p:custDataLst>
          </p:nvPr>
        </p:nvGrpSpPr>
        <p:grpSpPr>
          <a:xfrm>
            <a:off x="1611618" y="1915792"/>
            <a:ext cx="2495114" cy="768350"/>
            <a:chOff x="1184078" y="2313500"/>
            <a:chExt cx="2495114" cy="768350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01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3"/>
              </p:custDataLst>
            </p:nvPr>
          </p:nvSpPr>
          <p:spPr>
            <a:xfrm>
              <a:off x="2066292" y="2409698"/>
              <a:ext cx="161290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28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</a:rPr>
                <a:t>测试分析</a:t>
              </a:r>
              <a:endPara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4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>
            <p:custDataLst>
              <p:tags r:id="rId5"/>
            </p:custDataLst>
          </p:nvPr>
        </p:nvGrpSpPr>
        <p:grpSpPr>
          <a:xfrm>
            <a:off x="1627508" y="2925510"/>
            <a:ext cx="845384" cy="768350"/>
            <a:chOff x="1184078" y="2313500"/>
            <a:chExt cx="845384" cy="768350"/>
          </a:xfrm>
        </p:grpSpPr>
        <p:sp>
          <p:nvSpPr>
            <p:cNvPr id="51" name="文本框 50"/>
            <p:cNvSpPr txBox="1"/>
            <p:nvPr>
              <p:custDataLst>
                <p:tags r:id="rId6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02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54" name="直接连接符 33"/>
            <p:cNvCxnSpPr/>
            <p:nvPr>
              <p:custDataLst>
                <p:tags r:id="rId7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1627508" y="3927957"/>
            <a:ext cx="845384" cy="768350"/>
            <a:chOff x="1184078" y="2313500"/>
            <a:chExt cx="845384" cy="768350"/>
          </a:xfrm>
        </p:grpSpPr>
        <p:sp>
          <p:nvSpPr>
            <p:cNvPr id="56" name="文本框 55"/>
            <p:cNvSpPr txBox="1"/>
            <p:nvPr>
              <p:custDataLst>
                <p:tags r:id="rId9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03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59" name="直接连接符 33"/>
            <p:cNvCxnSpPr/>
            <p:nvPr>
              <p:custDataLst>
                <p:tags r:id="rId10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2516692" y="3043230"/>
            <a:ext cx="59347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项目进度展示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GitHub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项目状态展示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2504627" y="4041450"/>
            <a:ext cx="447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新增或改动的设计分析介绍</a:t>
            </a:r>
            <a:endParaRPr lang="zh-CN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7" name="组合 6"/>
          <p:cNvGrpSpPr/>
          <p:nvPr>
            <p:custDataLst>
              <p:tags r:id="rId14"/>
            </p:custDataLst>
          </p:nvPr>
        </p:nvGrpSpPr>
        <p:grpSpPr>
          <a:xfrm>
            <a:off x="1627508" y="4929987"/>
            <a:ext cx="845384" cy="768350"/>
            <a:chOff x="1184078" y="2313500"/>
            <a:chExt cx="845384" cy="768350"/>
          </a:xfrm>
        </p:grpSpPr>
        <p:sp>
          <p:nvSpPr>
            <p:cNvPr id="8" name="文本框 7"/>
            <p:cNvSpPr txBox="1"/>
            <p:nvPr>
              <p:custDataLst>
                <p:tags r:id="rId15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04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9" name="直接连接符 33"/>
            <p:cNvCxnSpPr/>
            <p:nvPr>
              <p:custDataLst>
                <p:tags r:id="rId16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2516692" y="5039670"/>
            <a:ext cx="1786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项目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Demo</a:t>
            </a:r>
            <a:endParaRPr lang="en-US" altLang="zh-CN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60350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新增或改动的设计分析介绍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5362575" cy="547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2788714" cy="1882835"/>
            <a:chOff x="1209755" y="4179558"/>
            <a:chExt cx="2788714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04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247332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项目</a:t>
              </a:r>
              <a:r>
                <a:rPr lang="en-US" alt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Demo</a:t>
              </a:r>
              <a:endParaRPr lang="zh-CN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7508"/>
            <a:ext cx="12192000" cy="4053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8079" y="4323195"/>
            <a:ext cx="860680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软件工程课程实践第四阶段报告</a:t>
            </a:r>
            <a:endParaRPr lang="zh-CN" altLang="en-GB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博雅市集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7965" y="5492558"/>
            <a:ext cx="2352226" cy="416163"/>
            <a:chOff x="5843507" y="4481521"/>
            <a:chExt cx="2352226" cy="416163"/>
          </a:xfrm>
        </p:grpSpPr>
        <p:grpSp>
          <p:nvGrpSpPr>
            <p:cNvPr id="24" name="组合 23"/>
            <p:cNvGrpSpPr/>
            <p:nvPr/>
          </p:nvGrpSpPr>
          <p:grpSpPr>
            <a:xfrm>
              <a:off x="5843507" y="4481521"/>
              <a:ext cx="2352226" cy="400146"/>
              <a:chOff x="7735" y="9845"/>
              <a:chExt cx="3169" cy="552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>
                <a:solidFill>
                  <a:srgbClr val="9A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899" y="9845"/>
                <a:ext cx="1344" cy="5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FZCuHeiSongS-B-GB" panose="02000000000000000000" pitchFamily="2" charset="-122"/>
                    <a:ea typeface="FZCuHeiSongS-B-GB" panose="02000000000000000000" pitchFamily="2" charset="-122"/>
                    <a:cs typeface="方正宝黑体 简 Medium" panose="02010600010101010101" charset="-122"/>
                  </a:rPr>
                  <a:t>汇报人</a:t>
                </a:r>
                <a:endParaRPr lang="zh-CN" altLang="en-US" sz="2000" dirty="0">
                  <a:solidFill>
                    <a:srgbClr val="C00000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方正宝黑体 简 Medium" panose="02010600010101010101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095702" y="4528352"/>
              <a:ext cx="107331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pc="-150" dirty="0"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小标宋简体" panose="02000000000000000000" charset="-122"/>
                <a:ea typeface="方正小标宋简体" panose="02000000000000000000" charset="-122"/>
                <a:cs typeface="字魂105号-简雅黑" panose="00000500000000000000" pitchFamily="2" charset="-122"/>
              </a:rPr>
              <a:t>感谢观看</a:t>
            </a:r>
            <a:endParaRPr lang="en-US" altLang="zh-CN" sz="6600" dirty="0">
              <a:solidFill>
                <a:schemeClr val="bg1"/>
              </a:solidFill>
              <a:latin typeface="方正小标宋简体" panose="02000000000000000000" charset="-122"/>
              <a:ea typeface="方正小标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4687" y="5984849"/>
            <a:ext cx="19281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2025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12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11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dirty="0">
              <a:solidFill>
                <a:srgbClr val="9A0000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979" y="5506796"/>
            <a:ext cx="100839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7F161B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rPr>
              <a:t>第二组</a:t>
            </a:r>
            <a:endParaRPr lang="zh-CN" altLang="en-US" sz="2000" dirty="0">
              <a:solidFill>
                <a:srgbClr val="7F161B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方正宝黑体 简 Medium" panose="02010600010101010101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2540429" cy="1882835"/>
            <a:chOff x="1209755" y="4179558"/>
            <a:chExt cx="254042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01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222504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测试分析</a:t>
              </a:r>
              <a:endParaRPr lang="zh-CN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64903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测试环境与配置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7600950" cy="4826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5113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单元测试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420"/>
            <a:ext cx="6048000" cy="43723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40" y="1201420"/>
            <a:ext cx="6048000" cy="431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5113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单元测试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420"/>
            <a:ext cx="6048000" cy="472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40" y="1201420"/>
            <a:ext cx="6048000" cy="397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5113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单元测试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420"/>
            <a:ext cx="6048000" cy="3868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40" y="1201420"/>
            <a:ext cx="6048000" cy="2910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5113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功能测试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420"/>
            <a:ext cx="6048000" cy="42165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40" y="1201420"/>
            <a:ext cx="6048000" cy="38328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740" y="5034280"/>
            <a:ext cx="6048000" cy="320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110" y="508635"/>
            <a:ext cx="5113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测试分析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功能测试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420"/>
            <a:ext cx="6048000" cy="43609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40" y="1201420"/>
            <a:ext cx="6048000" cy="35219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740" y="4705350"/>
            <a:ext cx="6048000" cy="20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0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1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2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3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4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5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6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2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3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4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5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6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7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8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9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865</Words>
  <Application>WPS 演示</Application>
  <PresentationFormat>宽屏</PresentationFormat>
  <Paragraphs>140</Paragraphs>
  <Slides>22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宋体</vt:lpstr>
      <vt:lpstr>Wingdings</vt:lpstr>
      <vt:lpstr>方正宝黑体 简 Light</vt:lpstr>
      <vt:lpstr>FZCuHeiSongS-B-GB</vt:lpstr>
      <vt:lpstr>方正宝黑体 简 Medium</vt:lpstr>
      <vt:lpstr>FZCHSJW--GB1-0</vt:lpstr>
      <vt:lpstr>字魂105号-简雅黑</vt:lpstr>
      <vt:lpstr>FZDaWeiTiS-R-GB</vt:lpstr>
      <vt:lpstr>Times New Roman</vt:lpstr>
      <vt:lpstr>MingLiU_MSCS-ExtB</vt:lpstr>
      <vt:lpstr>黑体</vt:lpstr>
      <vt:lpstr>等线</vt:lpstr>
      <vt:lpstr>微软雅黑</vt:lpstr>
      <vt:lpstr>Arial Unicode MS</vt:lpstr>
      <vt:lpstr>等线 Light</vt:lpstr>
      <vt:lpstr>方正小标宋简体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北京大学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creator>刘钊 城环20博</dc:creator>
  <cp:lastModifiedBy>笑</cp:lastModifiedBy>
  <cp:revision>104</cp:revision>
  <cp:lastPrinted>2022-02-28T11:05:00Z</cp:lastPrinted>
  <dcterms:created xsi:type="dcterms:W3CDTF">2020-08-05T06:35:00Z</dcterms:created>
  <dcterms:modified xsi:type="dcterms:W3CDTF">2025-12-11T05:28:18Z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DF13B74BCA0C4D3990221C1DC102639E_13</vt:lpwstr>
  </property>
  <property fmtid="{D5CDD505-2E9C-101B-9397-08002B2CF9AE}" pid="3" name="KSOProductBuildVer">
    <vt:lpwstr>2052-12.1.0.24034</vt:lpwstr>
  </property>
</Properties>
</file>